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3" r:id="rId5"/>
    <p:sldId id="264" r:id="rId6"/>
    <p:sldId id="262" r:id="rId7"/>
    <p:sldId id="261" r:id="rId8"/>
    <p:sldId id="265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5050"/>
    <a:srgbClr val="C94343"/>
    <a:srgbClr val="303D5D"/>
    <a:srgbClr val="EF4040"/>
    <a:srgbClr val="6BA96E"/>
    <a:srgbClr val="87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433"/>
  </p:normalViewPr>
  <p:slideViewPr>
    <p:cSldViewPr snapToGrid="0" snapToObjects="1">
      <p:cViewPr>
        <p:scale>
          <a:sx n="75" d="100"/>
          <a:sy n="75" d="100"/>
        </p:scale>
        <p:origin x="-29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6580-FEB4-3B4F-B00C-636A0EC3682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C6721-3C49-2F4E-9036-CBBA9CA15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92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E624-0BE4-F442-A517-0536CB2DF5A2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16695" y="1122363"/>
            <a:ext cx="69734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ВЪВЕДЕНИЕ В ИКОНОМИКАТА НА ПРЕДПРИЯТИЕТО</a:t>
            </a:r>
            <a:endParaRPr lang="bg-BG" sz="6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ЛЕКЦИЯ</a:t>
            </a:r>
            <a:r>
              <a:rPr lang="sk-SK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I 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0793" y="2734990"/>
            <a:ext cx="83372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Производство и продажби на продукция</a:t>
            </a:r>
          </a:p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endParaRPr lang="bg-BG" sz="2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Покупко-продажби на стоки</a:t>
            </a:r>
          </a:p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endParaRPr lang="bg-BG" sz="2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Услуги</a:t>
            </a:r>
          </a:p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endParaRPr lang="bg-BG" sz="2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Clr>
                <a:srgbClr val="6BA96E"/>
              </a:buClr>
              <a:buFont typeface="Arial" panose="020B0604020202020204" pitchFamily="34" charset="0"/>
              <a:buChar char="•"/>
            </a:pPr>
            <a:r>
              <a:rPr lang="bg-BG" sz="2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Други</a:t>
            </a:r>
          </a:p>
          <a:p>
            <a:pPr>
              <a:buClr>
                <a:srgbClr val="6BA96E"/>
              </a:buClr>
            </a:pPr>
            <a:endParaRPr lang="en-US" sz="2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2600" y="607895"/>
            <a:ext cx="8546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ВИДОВЕ ИКОНОМИЧЕСКИ ДЕЙНОСТИ</a:t>
            </a:r>
            <a:endParaRPr lang="bg-BG" sz="4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7800" y="3492500"/>
            <a:ext cx="728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87613" y="541533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НОРМАТИВНА БАЗА</a:t>
            </a:r>
            <a:endParaRPr lang="bg-BG" sz="4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1840343"/>
            <a:ext cx="6451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Закон за счетоводството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Национални счетоводни стандарти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Международни счетоводни стандарти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Закон за данък върху добавената стойност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Закон за корпоративното подоходно облагане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Закон за данък върху доходите на физически лица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b="1" dirty="0" smtClean="0"/>
              <a:t>Закон за местните данъци и такси</a:t>
            </a:r>
          </a:p>
          <a:p>
            <a:endParaRPr lang="bg-BG" sz="2000" b="1" dirty="0"/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2280651"/>
            <a:ext cx="8381999" cy="2794000"/>
          </a:xfrm>
          <a:prstGeom prst="rect">
            <a:avLst/>
          </a:prstGeom>
          <a:solidFill>
            <a:srgbClr val="C943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09497" y="2760468"/>
            <a:ext cx="53590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Стопанска операция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Първичен счетоводен документ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Счетоводно записване</a:t>
            </a:r>
            <a:endParaRPr lang="ru-RU" sz="2000" dirty="0" smtClean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pic>
        <p:nvPicPr>
          <p:cNvPr id="1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АЛГОРИТЪМ НА СЧЕТОВОДНОТО ОТЧИТАНЕ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6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2280651"/>
            <a:ext cx="8161866" cy="2794000"/>
          </a:xfrm>
          <a:prstGeom prst="rect">
            <a:avLst/>
          </a:prstGeom>
          <a:solidFill>
            <a:srgbClr val="303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23432" y="2529206"/>
            <a:ext cx="53590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Активи и пасиви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Приходи и разходи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Дебит и кредит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Печалба/загуба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Оборот</a:t>
            </a:r>
          </a:p>
          <a:p>
            <a:pPr marL="342900" indent="-342900">
              <a:buClr>
                <a:srgbClr val="87BD8C"/>
              </a:buClr>
              <a:buSzPct val="140000"/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Салдо</a:t>
            </a:r>
            <a:endParaRPr lang="ru-RU" sz="2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pic>
        <p:nvPicPr>
          <p:cNvPr id="13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ОСНОВНИ ПОНЯТИЯ В СЧЕТОВОДСТВОТО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Iva\Desktop\Academy\Lectures\Exports\fasha-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57746"/>
            <a:ext cx="12240777" cy="141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85843" y="231654"/>
            <a:ext cx="876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solidFill>
                  <a:schemeClr val="accent1">
                    <a:lumMod val="75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Gotham Medium" charset="0"/>
                <a:ea typeface="Gotham Medium" charset="0"/>
                <a:cs typeface="Gotham Medium" charset="0"/>
              </a:rPr>
              <a:t>ВИДОВЕ ФИРМИ ПО ТЪРГОВСКИЯ ЗАКОН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5843" y="1193800"/>
            <a:ext cx="896785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Дружество с ограничена отговорност (ООД)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Еднолично дружество с ограничена отговорност (ЕООД)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Събирателно дружество (СД)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Акционерно дружество (АД)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Еднолично акционерно дружество (ЕАД)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</a:rPr>
              <a:t>Командитно дружество (КД)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chemeClr val="bg1"/>
                </a:solidFill>
              </a:rPr>
              <a:t>Едноличен търговец (ЕТ)</a:t>
            </a:r>
            <a:endParaRPr lang="bg-BG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83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Iva\Desktop\Academy\Lectures\Exports\Presentation-slides-Title2-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700" y="39647"/>
            <a:ext cx="1164589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ВИДОВЕ СЧЕТОВОДНА ОТЧЕТНОСТ</a:t>
            </a:r>
            <a:endParaRPr lang="bg-BG" sz="6000" dirty="0" smtClean="0">
              <a:solidFill>
                <a:srgbClr val="EF4040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algn="ctr"/>
            <a:r>
              <a:rPr lang="bg-BG" sz="4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ДВУСТРАННО СЧЕТОВОДСТВО</a:t>
            </a:r>
            <a:endParaRPr lang="bg-BG" sz="2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algn="ctr"/>
            <a:endParaRPr lang="bg-BG" sz="4000" dirty="0" smtClean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Счетоводни сметки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Сметкоплан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Счетоводни статии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Дебитни и кредитни обороти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Дебитни и кредитни салда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Оборотна ведомост</a:t>
            </a:r>
            <a:endParaRPr lang="en-US" sz="24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5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" y="0"/>
            <a:ext cx="1218799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9300" y="365124"/>
            <a:ext cx="10261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ВИДОВЕ СЧЕТОВОДНА ОТЧЕТНОСТ</a:t>
            </a:r>
          </a:p>
          <a:p>
            <a:pPr algn="ctr"/>
            <a:r>
              <a:rPr lang="bg-BG" sz="4000" dirty="0" smtClean="0">
                <a:solidFill>
                  <a:schemeClr val="bg1"/>
                </a:solidFill>
                <a:latin typeface="Gotham Medium" charset="0"/>
                <a:ea typeface="Gotham Medium" charset="0"/>
                <a:cs typeface="Gotham Medium" charset="0"/>
              </a:rPr>
              <a:t>ЕДНОСТРАННО СЧЕТОВОДСТВО</a:t>
            </a:r>
            <a:endParaRPr lang="bg-BG" sz="4000" dirty="0">
              <a:solidFill>
                <a:schemeClr val="bg1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endParaRPr lang="bg-BG" dirty="0"/>
          </a:p>
        </p:txBody>
      </p:sp>
      <p:sp>
        <p:nvSpPr>
          <p:cNvPr id="6" name="TextBox 5"/>
          <p:cNvSpPr txBox="1"/>
          <p:nvPr/>
        </p:nvSpPr>
        <p:spPr>
          <a:xfrm>
            <a:off x="749300" y="3530600"/>
            <a:ext cx="1026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</a:rPr>
              <a:t>Книга за приходите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</a:rPr>
              <a:t>Книга за разходите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</a:rPr>
              <a:t>Книга за материалните запаси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400" dirty="0" smtClean="0">
                <a:solidFill>
                  <a:schemeClr val="bg1"/>
                </a:solidFill>
              </a:rPr>
              <a:t>Инвентарна книга</a:t>
            </a:r>
            <a:endParaRPr lang="bg-BG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44001"/>
            <a:ext cx="6758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БЛАГОДАРЯ</a:t>
            </a:r>
          </a:p>
          <a:p>
            <a:pPr algn="ctr"/>
            <a:r>
              <a:rPr lang="bg-BG" sz="36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 ВНИМАНИЕТО!</a:t>
            </a:r>
          </a:p>
          <a:p>
            <a:pPr algn="ctr"/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184</Words>
  <Application>Microsoft Office PowerPoint</Application>
  <PresentationFormat>Custom</PresentationFormat>
  <Paragraphs>75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Work</cp:lastModifiedBy>
  <cp:revision>30</cp:revision>
  <dcterms:created xsi:type="dcterms:W3CDTF">2017-09-27T09:06:25Z</dcterms:created>
  <dcterms:modified xsi:type="dcterms:W3CDTF">2018-04-28T07:39:07Z</dcterms:modified>
</cp:coreProperties>
</file>